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06-Nov-17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06-Nov-17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06-Nov-17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06-Nov-17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owl.english.purdue.edu/owl/resource/717/11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uides.turnitin.com/01_Manuals_and_Guides/Student_Guides/01_QuickStart_Guide" TargetMode="External"/><Relationship Id="rId2" Type="http://schemas.openxmlformats.org/officeDocument/2006/relationships/hyperlink" Target="https://guides.turnitin.com/01_Manuals_and_Guides/Translated_Guides/Rom%C3%A2n%C4%83/Studen%C8%9Bi/Ghid_de_ini%C8%9Biere_rapid%C4%83_-_Studen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jGoeIQnFu9Q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Deontologi</a:t>
            </a:r>
            <a:r>
              <a:rPr lang="ro-RO" dirty="0" smtClean="0"/>
              <a:t>e</a:t>
            </a:r>
            <a:r>
              <a:rPr lang="en-US" dirty="0" smtClean="0"/>
              <a:t> </a:t>
            </a:r>
            <a:r>
              <a:rPr lang="ro-RO" dirty="0" smtClean="0"/>
              <a:t>academică</a:t>
            </a:r>
            <a:br>
              <a:rPr lang="ro-RO" dirty="0" smtClean="0"/>
            </a:br>
            <a:r>
              <a:rPr lang="ro-RO" dirty="0" smtClean="0"/>
              <a:t>curs </a:t>
            </a: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sz="3600" dirty="0" smtClean="0"/>
              <a:t>pt. Școlile Doctorale: Litere, CESI, Limbi și identități culturale, Studii literare culturale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19600" y="4953000"/>
            <a:ext cx="4724400" cy="1752600"/>
          </a:xfrm>
        </p:spPr>
        <p:txBody>
          <a:bodyPr/>
          <a:lstStyle/>
          <a:p>
            <a:r>
              <a:rPr lang="ro-RO" dirty="0" smtClean="0"/>
              <a:t>Asist. Univ. Dr. Ștefan Firică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CURSURI:</a:t>
            </a:r>
            <a:br>
              <a:rPr lang="ro-RO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1371600"/>
          <a:ext cx="7162800" cy="3708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1803400"/>
                <a:gridCol w="2387600"/>
              </a:tblGrid>
              <a:tr h="796124">
                <a:tc>
                  <a:txBody>
                    <a:bodyPr/>
                    <a:lstStyle/>
                    <a:p>
                      <a:pPr algn="ctr"/>
                      <a:r>
                        <a:rPr lang="ro-RO" sz="2800" dirty="0" smtClean="0"/>
                        <a:t>Data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800" dirty="0" smtClean="0"/>
                        <a:t>Ora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800" dirty="0" smtClean="0"/>
                        <a:t>Sala</a:t>
                      </a:r>
                      <a:endParaRPr lang="en-US" sz="2800" dirty="0"/>
                    </a:p>
                  </a:txBody>
                  <a:tcPr/>
                </a:tc>
              </a:tr>
              <a:tr h="970759">
                <a:tc>
                  <a:txBody>
                    <a:bodyPr/>
                    <a:lstStyle/>
                    <a:p>
                      <a:r>
                        <a:rPr lang="ro-RO" sz="2800" dirty="0" smtClean="0"/>
                        <a:t>Sâmbătă </a:t>
                      </a:r>
                    </a:p>
                    <a:p>
                      <a:r>
                        <a:rPr lang="ro-RO" sz="2800" dirty="0" smtClean="0"/>
                        <a:t>4 noiembrie 2017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800" dirty="0" smtClean="0"/>
                        <a:t>9-13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800" dirty="0" smtClean="0"/>
                        <a:t>305</a:t>
                      </a:r>
                      <a:endParaRPr lang="en-US" sz="2800" dirty="0"/>
                    </a:p>
                  </a:txBody>
                  <a:tcPr/>
                </a:tc>
              </a:tr>
              <a:tr h="970759">
                <a:tc>
                  <a:txBody>
                    <a:bodyPr/>
                    <a:lstStyle/>
                    <a:p>
                      <a:r>
                        <a:rPr lang="ro-RO" sz="2800" dirty="0" smtClean="0"/>
                        <a:t>Sâmbătă </a:t>
                      </a:r>
                    </a:p>
                    <a:p>
                      <a:r>
                        <a:rPr lang="ro-RO" sz="2800" dirty="0" smtClean="0"/>
                        <a:t>11 noiembrie 2017</a:t>
                      </a: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800" dirty="0" smtClean="0"/>
                        <a:t>9-13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800" dirty="0" smtClean="0"/>
                        <a:t>Amfiteatrul</a:t>
                      </a:r>
                      <a:r>
                        <a:rPr lang="ro-RO" sz="2800" baseline="0" dirty="0" smtClean="0"/>
                        <a:t> „Odobescu”</a:t>
                      </a:r>
                      <a:endParaRPr lang="en-US" sz="2800" dirty="0"/>
                    </a:p>
                  </a:txBody>
                  <a:tcPr/>
                </a:tc>
              </a:tr>
              <a:tr h="970759">
                <a:tc>
                  <a:txBody>
                    <a:bodyPr/>
                    <a:lstStyle/>
                    <a:p>
                      <a:r>
                        <a:rPr lang="ro-RO" sz="2800" dirty="0" smtClean="0"/>
                        <a:t>Sâmbătă </a:t>
                      </a:r>
                    </a:p>
                    <a:p>
                      <a:r>
                        <a:rPr lang="ro-RO" sz="2800" dirty="0" smtClean="0"/>
                        <a:t>18</a:t>
                      </a:r>
                      <a:r>
                        <a:rPr lang="ro-RO" sz="2800" baseline="0" dirty="0" smtClean="0"/>
                        <a:t> </a:t>
                      </a:r>
                      <a:r>
                        <a:rPr lang="ro-RO" sz="2800" dirty="0" smtClean="0"/>
                        <a:t>noiembrie 2017</a:t>
                      </a: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800" dirty="0" smtClean="0"/>
                        <a:t>9-15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800" dirty="0" smtClean="0"/>
                        <a:t>305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Condiții de absolvire a cursului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ro-RO" dirty="0" smtClean="0"/>
              <a:t>Prezență la cursuri: minimum 50%</a:t>
            </a:r>
          </a:p>
          <a:p>
            <a:r>
              <a:rPr lang="ro-RO" dirty="0" smtClean="0"/>
              <a:t>Referat final: studiu de caz privitor la </a:t>
            </a:r>
            <a:r>
              <a:rPr lang="ro-RO" i="1" dirty="0" smtClean="0"/>
              <a:t>deontologi</a:t>
            </a:r>
            <a:r>
              <a:rPr lang="ro-RO" dirty="0" smtClean="0"/>
              <a:t>e</a:t>
            </a:r>
            <a:r>
              <a:rPr lang="ro-RO" i="1" dirty="0" smtClean="0"/>
              <a:t> </a:t>
            </a:r>
            <a:r>
              <a:rPr lang="ro-RO" dirty="0" smtClean="0"/>
              <a:t>în domeniul </a:t>
            </a:r>
            <a:r>
              <a:rPr lang="ro-RO" u="sng" dirty="0" smtClean="0"/>
              <a:t>filologie, studii culturale</a:t>
            </a:r>
          </a:p>
          <a:p>
            <a:pPr lvl="2"/>
            <a:r>
              <a:rPr lang="ro-RO" sz="2800" dirty="0" smtClean="0"/>
              <a:t>între 6000-10000 de semne</a:t>
            </a:r>
            <a:endParaRPr lang="en-US" sz="2800" dirty="0" smtClean="0"/>
          </a:p>
          <a:p>
            <a:pPr lvl="2"/>
            <a:r>
              <a:rPr lang="ro-RO" sz="2800" dirty="0" smtClean="0"/>
              <a:t>d</a:t>
            </a:r>
            <a:r>
              <a:rPr lang="en-US" sz="2800" dirty="0" err="1" smtClean="0"/>
              <a:t>ocument</a:t>
            </a:r>
            <a:r>
              <a:rPr lang="en-US" sz="2800" dirty="0" smtClean="0"/>
              <a:t> </a:t>
            </a:r>
            <a:r>
              <a:rPr lang="ro-RO" sz="2800" dirty="0" smtClean="0"/>
              <a:t>redactat în MS Word</a:t>
            </a:r>
            <a:endParaRPr lang="en-US" sz="2800" dirty="0" smtClean="0"/>
          </a:p>
          <a:p>
            <a:pPr lvl="2"/>
            <a:r>
              <a:rPr lang="ro-RO" sz="2800" dirty="0" err="1" smtClean="0"/>
              <a:t>s</a:t>
            </a:r>
            <a:r>
              <a:rPr lang="en-US" sz="2800" dirty="0" err="1" smtClean="0"/>
              <a:t>tilul</a:t>
            </a:r>
            <a:r>
              <a:rPr lang="en-US" sz="2800" dirty="0" smtClean="0"/>
              <a:t> redact</a:t>
            </a:r>
            <a:r>
              <a:rPr lang="ro-RO" sz="2800" dirty="0" smtClean="0"/>
              <a:t>ă</a:t>
            </a:r>
            <a:r>
              <a:rPr lang="en-US" sz="2800" dirty="0" err="1" smtClean="0"/>
              <a:t>rii</a:t>
            </a:r>
            <a:r>
              <a:rPr lang="ro-RO" sz="2800" dirty="0" smtClean="0"/>
              <a:t> și al citării: Chicago. V., de ex.: </a:t>
            </a:r>
            <a:r>
              <a:rPr lang="ro-RO" sz="2800" dirty="0" smtClean="0">
                <a:hlinkClick r:id="rId2"/>
              </a:rPr>
              <a:t>https://owl.english.purdue.edu/owl/resource/717/11/</a:t>
            </a:r>
            <a:endParaRPr lang="ro-RO" sz="28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ro-RO" dirty="0" smtClean="0"/>
              <a:t>Se pot prezenta: - „cazuri ”problematice din istoria domeniului (ale unor 				scriitori, traducători, eru</a:t>
            </a:r>
            <a:r>
              <a:rPr lang="en-US" dirty="0" err="1" smtClean="0"/>
              <a:t>di</a:t>
            </a:r>
            <a:r>
              <a:rPr lang="ro-RO" dirty="0" smtClean="0"/>
              <a:t>ți, cercetători etc. )</a:t>
            </a:r>
          </a:p>
          <a:p>
            <a:pPr marL="342900" lvl="1" indent="-342900">
              <a:buNone/>
            </a:pPr>
            <a:r>
              <a:rPr lang="ro-RO" dirty="0" smtClean="0"/>
              <a:t>			       - „cazuri” cunoscute sau imaginate de dv.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o-RO" dirty="0" smtClean="0"/>
              <a:t>Abordarea: mai riguroasă / mai eseistică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o-RO" dirty="0" smtClean="0"/>
              <a:t>Formă de evaluare: prin calificative Admis / Respins</a:t>
            </a:r>
            <a:endParaRPr lang="en-US" dirty="0" smtClean="0"/>
          </a:p>
          <a:p>
            <a:endParaRPr lang="ro-RO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838200" y="0"/>
            <a:ext cx="9982200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lvl="2"/>
            <a:r>
              <a:rPr lang="ro-RO" sz="2800" dirty="0" smtClean="0"/>
              <a:t>referatul va fi încărcat pe platforma</a:t>
            </a:r>
            <a:r>
              <a:rPr lang="en-US" sz="2800" dirty="0" smtClean="0"/>
              <a:t> </a:t>
            </a:r>
            <a:r>
              <a:rPr lang="ro-RO" sz="2800" dirty="0" smtClean="0"/>
              <a:t> anti-plagiat </a:t>
            </a:r>
            <a:r>
              <a:rPr lang="en-US" sz="2800" dirty="0" err="1" smtClean="0">
                <a:solidFill>
                  <a:srgbClr val="7030A0"/>
                </a:solidFill>
              </a:rPr>
              <a:t>Turnitin</a:t>
            </a:r>
            <a:endParaRPr lang="ro-RO" sz="2800" dirty="0" smtClean="0">
              <a:solidFill>
                <a:srgbClr val="7030A0"/>
              </a:solidFill>
            </a:endParaRPr>
          </a:p>
          <a:p>
            <a:pPr lvl="3"/>
            <a:r>
              <a:rPr lang="ro-RO" sz="2400" dirty="0" smtClean="0"/>
              <a:t>Trebuie </a:t>
            </a:r>
            <a:r>
              <a:rPr lang="ro-RO" sz="2400" i="1" dirty="0" smtClean="0"/>
              <a:t>să vă înregistrați </a:t>
            </a:r>
            <a:r>
              <a:rPr lang="ro-RO" sz="2400" dirty="0" smtClean="0"/>
              <a:t>și să vă </a:t>
            </a:r>
            <a:r>
              <a:rPr lang="ro-RO" sz="2400" i="1" dirty="0" smtClean="0"/>
              <a:t>încărcați referatul final</a:t>
            </a:r>
            <a:endParaRPr lang="en-US" sz="2400" i="1" dirty="0" smtClean="0"/>
          </a:p>
          <a:p>
            <a:pPr lvl="3"/>
            <a:r>
              <a:rPr lang="en-US" sz="2400" dirty="0" smtClean="0">
                <a:solidFill>
                  <a:srgbClr val="7030A0"/>
                </a:solidFill>
              </a:rPr>
              <a:t>ID-</a:t>
            </a:r>
            <a:r>
              <a:rPr lang="en-US" sz="2400" dirty="0" err="1" smtClean="0">
                <a:solidFill>
                  <a:srgbClr val="7030A0"/>
                </a:solidFill>
              </a:rPr>
              <a:t>ul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</a:rPr>
              <a:t>cursului</a:t>
            </a:r>
            <a:r>
              <a:rPr lang="en-US" sz="2400" dirty="0" smtClean="0">
                <a:solidFill>
                  <a:srgbClr val="7030A0"/>
                </a:solidFill>
              </a:rPr>
              <a:t>: 16647152</a:t>
            </a:r>
          </a:p>
          <a:p>
            <a:pPr lvl="3"/>
            <a:r>
              <a:rPr lang="en-US" sz="2400" dirty="0" err="1" smtClean="0">
                <a:solidFill>
                  <a:srgbClr val="7030A0"/>
                </a:solidFill>
              </a:rPr>
              <a:t>Cheia</a:t>
            </a:r>
            <a:r>
              <a:rPr lang="en-US" sz="2400" dirty="0" smtClean="0">
                <a:solidFill>
                  <a:srgbClr val="7030A0"/>
                </a:solidFill>
              </a:rPr>
              <a:t> de </a:t>
            </a:r>
            <a:r>
              <a:rPr lang="ro-RO" sz="2400" dirty="0" smtClean="0">
                <a:solidFill>
                  <a:srgbClr val="7030A0"/>
                </a:solidFill>
              </a:rPr>
              <a:t>î</a:t>
            </a:r>
            <a:r>
              <a:rPr lang="en-US" sz="2400" dirty="0" smtClean="0">
                <a:solidFill>
                  <a:srgbClr val="7030A0"/>
                </a:solidFill>
              </a:rPr>
              <a:t>n</a:t>
            </a:r>
            <a:r>
              <a:rPr lang="ro-RO" sz="2400" dirty="0" smtClean="0">
                <a:solidFill>
                  <a:srgbClr val="7030A0"/>
                </a:solidFill>
              </a:rPr>
              <a:t>r</a:t>
            </a:r>
            <a:r>
              <a:rPr lang="en-US" sz="2400" dirty="0" err="1" smtClean="0">
                <a:solidFill>
                  <a:srgbClr val="7030A0"/>
                </a:solidFill>
              </a:rPr>
              <a:t>egistrare</a:t>
            </a:r>
            <a:r>
              <a:rPr lang="ro-RO" sz="2400" dirty="0" smtClean="0">
                <a:solidFill>
                  <a:srgbClr val="7030A0"/>
                </a:solidFill>
              </a:rPr>
              <a:t> (parola): deontologie</a:t>
            </a:r>
          </a:p>
          <a:p>
            <a:pPr lvl="2"/>
            <a:r>
              <a:rPr lang="ro-RO" sz="2800" b="1" dirty="0" smtClean="0">
                <a:solidFill>
                  <a:srgbClr val="009644"/>
                </a:solidFill>
              </a:rPr>
              <a:t>termen limită: </a:t>
            </a:r>
            <a:r>
              <a:rPr lang="ro-RO" sz="2800" b="1" u="sng" dirty="0" smtClean="0">
                <a:solidFill>
                  <a:srgbClr val="009644"/>
                </a:solidFill>
              </a:rPr>
              <a:t>25 noiembrie 2017</a:t>
            </a:r>
            <a:r>
              <a:rPr lang="en-US" sz="2800" b="1" dirty="0" smtClean="0">
                <a:solidFill>
                  <a:srgbClr val="009644"/>
                </a:solidFill>
              </a:rPr>
              <a:t>!</a:t>
            </a:r>
            <a:endParaRPr lang="ro-RO" sz="2800" b="1" dirty="0" smtClean="0">
              <a:solidFill>
                <a:srgbClr val="009644"/>
              </a:solidFill>
            </a:endParaRPr>
          </a:p>
          <a:p>
            <a:pPr lvl="2"/>
            <a:endParaRPr lang="ro-RO" sz="2800" b="1" dirty="0" smtClean="0">
              <a:solidFill>
                <a:srgbClr val="009644"/>
              </a:solidFill>
            </a:endParaRPr>
          </a:p>
          <a:p>
            <a:pPr lvl="2"/>
            <a:endParaRPr lang="ro-RO" sz="2800" b="1" dirty="0" smtClean="0">
              <a:solidFill>
                <a:srgbClr val="009644"/>
              </a:solidFill>
            </a:endParaRPr>
          </a:p>
          <a:p>
            <a:pPr lvl="2"/>
            <a:r>
              <a:rPr lang="ro-RO" sz="2800" dirty="0" smtClean="0"/>
              <a:t>Tutoriale de utilizare a platformei </a:t>
            </a:r>
            <a:r>
              <a:rPr lang="ro-RO" sz="2800" dirty="0" smtClean="0">
                <a:solidFill>
                  <a:srgbClr val="7030A0"/>
                </a:solidFill>
              </a:rPr>
              <a:t>Turnitin</a:t>
            </a:r>
            <a:r>
              <a:rPr lang="ro-RO" sz="2800" dirty="0" smtClean="0"/>
              <a:t>:</a:t>
            </a:r>
          </a:p>
          <a:p>
            <a:pPr lvl="3"/>
            <a:r>
              <a:rPr lang="ro-RO" dirty="0" smtClean="0">
                <a:solidFill>
                  <a:srgbClr val="009644"/>
                </a:solidFill>
                <a:hlinkClick r:id="rId2"/>
              </a:rPr>
              <a:t>https://guides.turnitin.com/01_Manuals_and_Guides/Translated_Guides/Rom%C3%A2n%C4%83/Studen%C8%9Bi/Ghid_de_ini%C8%9Biere_rapid%C4%83_-_Student</a:t>
            </a:r>
            <a:r>
              <a:rPr lang="ro-RO" dirty="0" smtClean="0">
                <a:solidFill>
                  <a:srgbClr val="009644"/>
                </a:solidFill>
              </a:rPr>
              <a:t> (mai complet)</a:t>
            </a:r>
          </a:p>
          <a:p>
            <a:pPr lvl="3"/>
            <a:r>
              <a:rPr lang="ro-RO" dirty="0" smtClean="0">
                <a:solidFill>
                  <a:srgbClr val="009644"/>
                </a:solidFill>
                <a:hlinkClick r:id="rId3"/>
              </a:rPr>
              <a:t>https://guides.turnitin.com/01_Manuals_and_Guides/Student_Guides/01_QuickStart_Guide</a:t>
            </a:r>
            <a:r>
              <a:rPr lang="ro-RO" dirty="0" smtClean="0">
                <a:solidFill>
                  <a:srgbClr val="009644"/>
                </a:solidFill>
              </a:rPr>
              <a:t> (mai complet + video)</a:t>
            </a:r>
          </a:p>
          <a:p>
            <a:pPr lvl="3"/>
            <a:r>
              <a:rPr lang="ro-RO" dirty="0" smtClean="0">
                <a:solidFill>
                  <a:srgbClr val="009644"/>
                </a:solidFill>
                <a:hlinkClick r:id="rId4"/>
              </a:rPr>
              <a:t>https://www.youtube.com/watch?v=jGoeIQnFu9Q</a:t>
            </a:r>
            <a:r>
              <a:rPr lang="ro-RO" dirty="0" smtClean="0">
                <a:solidFill>
                  <a:srgbClr val="009644"/>
                </a:solidFill>
              </a:rPr>
              <a:t> (mai rapid + video)</a:t>
            </a:r>
          </a:p>
          <a:p>
            <a:pPr lvl="3"/>
            <a:endParaRPr lang="ro-RO" b="1" dirty="0" smtClean="0">
              <a:solidFill>
                <a:srgbClr val="009644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182</Words>
  <Application>Microsoft Office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Deontologie academică curs   pt. Școlile Doctorale: Litere, CESI, Limbi și identități culturale, Studii literare culturale</vt:lpstr>
      <vt:lpstr>CURSURI: </vt:lpstr>
      <vt:lpstr>Condiții de absolvire a cursului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Deontologia cercetării</dc:title>
  <dc:creator>Lenovo</dc:creator>
  <cp:lastModifiedBy>Lenovo</cp:lastModifiedBy>
  <cp:revision>28</cp:revision>
  <dcterms:created xsi:type="dcterms:W3CDTF">2006-08-16T00:00:00Z</dcterms:created>
  <dcterms:modified xsi:type="dcterms:W3CDTF">2017-11-06T16:59:59Z</dcterms:modified>
</cp:coreProperties>
</file>